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sldIdLst>
    <p:sldId id="274" r:id="rId2"/>
    <p:sldId id="269" r:id="rId3"/>
    <p:sldId id="268" r:id="rId4"/>
    <p:sldId id="261" r:id="rId5"/>
    <p:sldId id="263" r:id="rId6"/>
    <p:sldId id="264" r:id="rId7"/>
    <p:sldId id="262" r:id="rId8"/>
    <p:sldId id="276" r:id="rId9"/>
    <p:sldId id="265" r:id="rId10"/>
    <p:sldId id="277" r:id="rId11"/>
    <p:sldId id="275" r:id="rId12"/>
    <p:sldId id="270" r:id="rId1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7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4DEA22E-FE75-4618-A810-DEA87717E204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A4F9B-19E2-4ECD-A53E-CD28CCD382EF}" type="slidenum">
              <a:rPr lang="hu-HU"/>
              <a:pPr/>
              <a:t>9</a:t>
            </a:fld>
            <a:endParaRPr lang="hu-HU"/>
          </a:p>
        </p:txBody>
      </p:sp>
      <p:sp>
        <p:nvSpPr>
          <p:cNvPr id="13314" name="Rectangle 2"/>
          <p:cNvSpPr txBox="1"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ln/>
        </p:spPr>
        <p:txBody>
          <a:bodyPr wrap="none" anchor="ctr"/>
          <a:lstStyle/>
          <a:p>
            <a:pPr defTabSz="449263"/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0FC708-806A-4B37-985B-7D0876F93B9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A4F02-2D36-491D-A769-B14DF0B0574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65F4B-0AA5-46C0-867A-9EB058BA42A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E0C29-2BFD-4E99-A036-B0643C18351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58B0E-E1A1-4694-B1B3-2FDCA976DA7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32D7C-1688-4393-BCB9-C171146F5CC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E728F-477D-4E6C-99D7-AAF482FF280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427AF-91A8-4C0A-BCE4-66A1C1A93A1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CA09A-A66C-4AF1-97BD-235DFA5F191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24B9B-6D51-47F9-8CB2-700E0520B76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7B8D7-A327-4E93-8817-516D183FE47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B5315322-1E0E-4178-B10A-784C865DE3D4}" type="slidenum">
              <a:rPr lang="hu-HU"/>
              <a:pPr/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44900"/>
            <a:ext cx="8229600" cy="24511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2800" b="1"/>
              <a:t>A Történeti Levéltár Könyvtára</a:t>
            </a:r>
          </a:p>
          <a:p>
            <a:pPr>
              <a:lnSpc>
                <a:spcPct val="80000"/>
              </a:lnSpc>
            </a:pPr>
            <a:endParaRPr lang="hu-HU" sz="2800" b="1"/>
          </a:p>
          <a:p>
            <a:pPr>
              <a:lnSpc>
                <a:spcPct val="80000"/>
              </a:lnSpc>
            </a:pPr>
            <a:endParaRPr lang="hu-HU" sz="180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</a:pPr>
            <a:endParaRPr lang="hu-HU" sz="1800">
              <a:solidFill>
                <a:srgbClr val="003366"/>
              </a:solidFill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hu-HU" sz="1800" b="1"/>
              <a:t>Jobst Ágnes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hu-HU" sz="1800" b="1"/>
              <a:t>Állambiztonsági Szolgálatok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hu-HU" sz="1800" b="1"/>
              <a:t>Történeti Levéltára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04813"/>
            <a:ext cx="8208962" cy="1968500"/>
          </a:xfrm>
          <a:noFill/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1075"/>
            <a:ext cx="8713787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476375" y="404813"/>
            <a:ext cx="633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 sz="2400" b="1"/>
              <a:t>Történeti Levéltár honlapja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előa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8064500" cy="5472113"/>
          </a:xfrm>
          <a:prstGeom prst="rect">
            <a:avLst/>
          </a:prstGeom>
          <a:noFill/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19113" y="476250"/>
            <a:ext cx="794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 sz="2400" b="1"/>
              <a:t>Tematikus szakbibliográfiák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71550" y="3213100"/>
            <a:ext cx="7345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 sz="4400" b="1">
                <a:latin typeface="Arial" charset="0"/>
              </a:rPr>
              <a:t>Köszönöm a figyelmet!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362950" cy="647700"/>
          </a:xfrm>
        </p:spPr>
        <p:txBody>
          <a:bodyPr/>
          <a:lstStyle/>
          <a:p>
            <a:r>
              <a:rPr lang="hu-HU" sz="4000"/>
              <a:t>A Pesti Magyar Kereskedelmi Bank trezorja</a:t>
            </a:r>
          </a:p>
        </p:txBody>
      </p:sp>
      <p:pic>
        <p:nvPicPr>
          <p:cNvPr id="19460" name="Picture 4" descr="Trezor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341438"/>
            <a:ext cx="8569325" cy="5183187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079500"/>
          </a:xfrm>
        </p:spPr>
        <p:txBody>
          <a:bodyPr/>
          <a:lstStyle/>
          <a:p>
            <a:r>
              <a:rPr lang="hu-HU" sz="4000">
                <a:solidFill>
                  <a:schemeClr val="tx1"/>
                </a:solidFill>
              </a:rPr>
              <a:t>Belügyminisztérium ‒ Történeti Hivatal</a:t>
            </a:r>
            <a:br>
              <a:rPr lang="hu-HU" sz="4000">
                <a:solidFill>
                  <a:schemeClr val="tx1"/>
                </a:solidFill>
              </a:rPr>
            </a:br>
            <a:r>
              <a:rPr lang="hu-HU" sz="4000">
                <a:solidFill>
                  <a:schemeClr val="tx1"/>
                </a:solidFill>
              </a:rPr>
              <a:t>1997.</a:t>
            </a:r>
            <a:br>
              <a:rPr lang="hu-HU" sz="4000">
                <a:solidFill>
                  <a:schemeClr val="tx1"/>
                </a:solidFill>
              </a:rPr>
            </a:br>
            <a:endParaRPr lang="hu-HU" sz="4000">
              <a:solidFill>
                <a:schemeClr val="tx1"/>
              </a:solidFill>
            </a:endParaRPr>
          </a:p>
        </p:txBody>
      </p:sp>
      <p:pic>
        <p:nvPicPr>
          <p:cNvPr id="17412" name="Picture 4" descr="Kép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268413"/>
            <a:ext cx="8642350" cy="5184775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ÁBTL Könyvtára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u-HU" b="1"/>
              <a:t>Levéltári szakkönyvtár</a:t>
            </a:r>
            <a:r>
              <a:rPr lang="hu-HU"/>
              <a:t>:</a:t>
            </a:r>
          </a:p>
          <a:p>
            <a:r>
              <a:rPr lang="hu-HU"/>
              <a:t>Állománya: 12 ezer kötet (régi és új könyvek, folyóiratok, DVD-k)</a:t>
            </a:r>
          </a:p>
          <a:p>
            <a:r>
              <a:rPr lang="hu-HU"/>
              <a:t>Korlátozottan nyilvános </a:t>
            </a:r>
          </a:p>
          <a:p>
            <a:pPr>
              <a:buFont typeface="Wingdings" pitchFamily="2" charset="2"/>
              <a:buNone/>
            </a:pPr>
            <a:r>
              <a:rPr lang="hu-HU"/>
              <a:t>	(használók: munkatársak, kutatók)</a:t>
            </a:r>
          </a:p>
          <a:p>
            <a:r>
              <a:rPr lang="hu-HU"/>
              <a:t>Könyvtárközi kölcsönzés </a:t>
            </a:r>
          </a:p>
          <a:p>
            <a:pPr>
              <a:buFont typeface="Wingdings" pitchFamily="2" charset="2"/>
              <a:buNone/>
            </a:pPr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52500"/>
          </a:xfrm>
        </p:spPr>
        <p:txBody>
          <a:bodyPr/>
          <a:lstStyle/>
          <a:p>
            <a:r>
              <a:rPr lang="hu-HU" sz="4000"/>
              <a:t>Gyűjtőkör: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3736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hu-HU" sz="2800"/>
              <a:t>A XX. századi történelem feltárását előmozdító segédletek (lexikonok, kronológiák, név- és címtárak)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hu-HU" sz="2800"/>
              <a:t>Az állambiztonság tárgykörébe vágó kiadványok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hu-HU" sz="2800"/>
              <a:t>Dokumentumközlések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hu-HU" sz="2800"/>
              <a:t>Visszaemlékezések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hu-HU" sz="2800"/>
              <a:t>Monográfiák kiemelten a XX. század második felének vonatkozásban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hu-HU" sz="2800"/>
              <a:t>A XX. század történetének megértését elősegítő elméleti alapvetések (politológia, filozófia, művelődéstörténet)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hu-HU" sz="2800"/>
              <a:t>Titkosszolgálatok szakirodalma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Könyvtár működése: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Feldolgozás: SZIRÉN 9.1 integrált könyvtári programmal</a:t>
            </a:r>
          </a:p>
          <a:p>
            <a:r>
              <a:rPr lang="hu-HU"/>
              <a:t>Könyvtári állomány: belső hálózaton</a:t>
            </a:r>
          </a:p>
          <a:p>
            <a:r>
              <a:rPr lang="hu-HU"/>
              <a:t>Állambiztonsági bibliográfia: külső hálózaton</a:t>
            </a:r>
          </a:p>
          <a:p>
            <a:r>
              <a:rPr lang="hu-HU"/>
              <a:t>Publikációs jegyzék: az éves országgyűlési beszámoló része, nyomtatásban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Szakirodalmi feladatok: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/>
              <a:t>1945 utáni korszakra, főként a politikai rendőrség és a titkosszolgálatok működésére  vonatkozó szakirodalom gyűjtése</a:t>
            </a:r>
          </a:p>
          <a:p>
            <a:r>
              <a:rPr lang="hu-HU" sz="2800"/>
              <a:t>Munkatársak publikációinak regisztrálása</a:t>
            </a:r>
          </a:p>
          <a:p>
            <a:r>
              <a:rPr lang="hu-HU" sz="2800"/>
              <a:t>Állambiztonsági bibliográfia összeállítása</a:t>
            </a:r>
          </a:p>
          <a:p>
            <a:pPr>
              <a:buFont typeface="Wingdings" pitchFamily="2" charset="2"/>
              <a:buNone/>
            </a:pPr>
            <a:r>
              <a:rPr lang="hu-HU" sz="2800"/>
              <a:t>	(Válogatott bibliográfia az 1945‒1990 közötti 				időszakra vonatkozóan)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0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079500"/>
          </a:xfrm>
        </p:spPr>
        <p:txBody>
          <a:bodyPr/>
          <a:lstStyle/>
          <a:p>
            <a:r>
              <a:rPr lang="hu-HU" sz="2800" b="1"/>
              <a:t>Munkatársak publikációi </a:t>
            </a:r>
            <a:br>
              <a:rPr lang="hu-HU" sz="2800" b="1"/>
            </a:br>
            <a:r>
              <a:rPr lang="hu-HU" sz="2800" b="1"/>
              <a:t>az éves országgyűlési beszámolókban</a:t>
            </a:r>
          </a:p>
        </p:txBody>
      </p:sp>
      <p:pic>
        <p:nvPicPr>
          <p:cNvPr id="83975" name="Picture 7" descr="20200309_14031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12875"/>
            <a:ext cx="3816350" cy="5040313"/>
          </a:xfrm>
          <a:noFill/>
          <a:ln/>
        </p:spPr>
      </p:pic>
      <p:pic>
        <p:nvPicPr>
          <p:cNvPr id="83979" name="Picture 11" descr="20200309_14033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412875"/>
            <a:ext cx="3744913" cy="5040313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52500"/>
          </a:xfrm>
          <a:ln/>
        </p:spPr>
        <p:txBody>
          <a:bodyPr lIns="90000" tIns="46800" rIns="90000" bIns="46800" anchor="b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/>
              <a:t>Állambiztonsági szakbibliográfia: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12875"/>
            <a:ext cx="3773487" cy="4662488"/>
          </a:xfrm>
          <a:ln/>
        </p:spPr>
        <p:txBody>
          <a:bodyPr lIns="90000" tIns="46800" rIns="90000" bIns="46800"/>
          <a:lstStyle/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hu-HU" b="1"/>
              <a:t>Törzs:</a:t>
            </a:r>
          </a:p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Clr>
                <a:srgbClr val="003366"/>
              </a:buClr>
              <a:buFont typeface="Wingdings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hu-HU"/>
              <a:t>a 20. sz. második felének magyar állambiztonsági szerveihez, elsődlegesen a pártállami időszak politikai rendőrségéhez kapcsolódó szakirodalom számbavétele</a:t>
            </a:r>
          </a:p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Clr>
                <a:srgbClr val="003366"/>
              </a:buClr>
              <a:buFont typeface="Wingdings" pitchFamily="2" charset="2"/>
              <a:buChar char="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hu-HU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4787900" y="1484313"/>
            <a:ext cx="3771900" cy="4591050"/>
          </a:xfrm>
          <a:ln/>
        </p:spPr>
        <p:txBody>
          <a:bodyPr lIns="90000" tIns="46800" rIns="90000" bIns="46800"/>
          <a:lstStyle/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hu-HU" b="1"/>
              <a:t>Tágabban:</a:t>
            </a:r>
          </a:p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Clr>
                <a:srgbClr val="003366"/>
              </a:buClr>
              <a:buFont typeface="Wingdings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hu-HU"/>
              <a:t>a</a:t>
            </a:r>
            <a:r>
              <a:rPr lang="hu-HU" i="1"/>
              <a:t> </a:t>
            </a:r>
            <a:r>
              <a:rPr lang="hu-HU"/>
              <a:t>politikai rendőrség működésének társadalomtörténeti vetülete, „áldozati oldal”</a:t>
            </a:r>
          </a:p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Clr>
                <a:srgbClr val="003366"/>
              </a:buClr>
              <a:buFont typeface="Wingdings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hu-HU"/>
          </a:p>
          <a:p>
            <a:pPr marL="341313" indent="-341313" defTabSz="449263">
              <a:lnSpc>
                <a:spcPct val="80000"/>
              </a:lnSpc>
              <a:spcBef>
                <a:spcPts val="600"/>
              </a:spcBef>
              <a:buClr>
                <a:srgbClr val="003366"/>
              </a:buClr>
              <a:buFont typeface="Wingdings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hu-HU"/>
              <a:t>a korszak titkosszolgálataira vonatkozó szakirodalom regisztrálása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50913" y="6251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55650" y="6165850"/>
            <a:ext cx="820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000" b="1" u="sng">
                <a:solidFill>
                  <a:schemeClr val="tx2"/>
                </a:solidFill>
                <a:latin typeface="Arial" charset="0"/>
              </a:rPr>
              <a:t>https://www.abtl.hu/iratok/segedletek/allambiztonsagi_bibliografia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tázatos">
  <a:themeElements>
    <a:clrScheme name="Mintázatos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Mintázato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ntázatos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tázatos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tázatos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247</TotalTime>
  <Words>208</Words>
  <Application>Microsoft PowerPoint</Application>
  <PresentationFormat>Diavetítés a képernyőre (4:3 oldalarány)</PresentationFormat>
  <Paragraphs>46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Mintázatos</vt:lpstr>
      <vt:lpstr>1. dia</vt:lpstr>
      <vt:lpstr>A Pesti Magyar Kereskedelmi Bank trezorja</vt:lpstr>
      <vt:lpstr>Belügyminisztérium ‒ Történeti Hivatal 1997. </vt:lpstr>
      <vt:lpstr>ÁBTL Könyvtára </vt:lpstr>
      <vt:lpstr>Gyűjtőkör:</vt:lpstr>
      <vt:lpstr>Könyvtár működése:</vt:lpstr>
      <vt:lpstr>Szakirodalmi feladatok:</vt:lpstr>
      <vt:lpstr>Munkatársak publikációi  az éves országgyűlési beszámolókban</vt:lpstr>
      <vt:lpstr>Állambiztonsági szakbibliográfia:</vt:lpstr>
      <vt:lpstr>10. dia</vt:lpstr>
      <vt:lpstr>11. dia</vt:lpstr>
      <vt:lpstr>12. dia</vt:lpstr>
    </vt:vector>
  </TitlesOfParts>
  <Company>ABTL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FELTÁRNI- MEGŐRIZNI-GONDOLKODNI-TOVÁBBLÉPNI”   Timothy Garton Ash: Az igazsághoz vezető négy út</dc:title>
  <dc:creator>jobst</dc:creator>
  <cp:lastModifiedBy>rkovacs</cp:lastModifiedBy>
  <cp:revision>45</cp:revision>
  <dcterms:created xsi:type="dcterms:W3CDTF">2017-10-17T12:53:11Z</dcterms:created>
  <dcterms:modified xsi:type="dcterms:W3CDTF">2020-03-10T07:05:31Z</dcterms:modified>
</cp:coreProperties>
</file>