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0" r:id="rId5"/>
    <p:sldId id="257" r:id="rId6"/>
    <p:sldId id="277" r:id="rId7"/>
    <p:sldId id="274" r:id="rId8"/>
    <p:sldId id="276" r:id="rId9"/>
    <p:sldId id="275" r:id="rId10"/>
    <p:sldId id="279" r:id="rId11"/>
    <p:sldId id="271" r:id="rId12"/>
    <p:sldId id="273" r:id="rId13"/>
    <p:sldId id="278" r:id="rId14"/>
    <p:sldId id="260" r:id="rId15"/>
    <p:sldId id="280" r:id="rId16"/>
  </p:sldIdLst>
  <p:sldSz cx="12192000" cy="6858000"/>
  <p:notesSz cx="6797675" cy="987425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5E80-45B6-4AC3-833C-713F17CDF342}" type="datetimeFigureOut">
              <a:rPr lang="hu-HU" smtClean="0"/>
              <a:t>2020.03.10.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E23C-C8CE-45A9-B74E-65715243E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04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5E80-45B6-4AC3-833C-713F17CDF342}" type="datetimeFigureOut">
              <a:rPr lang="hu-HU" smtClean="0"/>
              <a:t>2020.03.10.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E23C-C8CE-45A9-B74E-65715243E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136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5E80-45B6-4AC3-833C-713F17CDF342}" type="datetimeFigureOut">
              <a:rPr lang="hu-HU" smtClean="0"/>
              <a:t>2020.03.10.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E23C-C8CE-45A9-B74E-65715243E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033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5E80-45B6-4AC3-833C-713F17CDF342}" type="datetimeFigureOut">
              <a:rPr lang="hu-HU" smtClean="0"/>
              <a:t>2020.03.10.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E23C-C8CE-45A9-B74E-65715243E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921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5E80-45B6-4AC3-833C-713F17CDF342}" type="datetimeFigureOut">
              <a:rPr lang="hu-HU" smtClean="0"/>
              <a:t>2020.03.10.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E23C-C8CE-45A9-B74E-65715243E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310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5E80-45B6-4AC3-833C-713F17CDF342}" type="datetimeFigureOut">
              <a:rPr lang="hu-HU" smtClean="0"/>
              <a:t>2020.03.10.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E23C-C8CE-45A9-B74E-65715243E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374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5E80-45B6-4AC3-833C-713F17CDF342}" type="datetimeFigureOut">
              <a:rPr lang="hu-HU" smtClean="0"/>
              <a:t>2020.03.10.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E23C-C8CE-45A9-B74E-65715243E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426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5E80-45B6-4AC3-833C-713F17CDF342}" type="datetimeFigureOut">
              <a:rPr lang="hu-HU" smtClean="0"/>
              <a:t>2020.03.10.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E23C-C8CE-45A9-B74E-65715243E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778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5E80-45B6-4AC3-833C-713F17CDF342}" type="datetimeFigureOut">
              <a:rPr lang="hu-HU" smtClean="0"/>
              <a:t>2020.03.10.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E23C-C8CE-45A9-B74E-65715243E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717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5E80-45B6-4AC3-833C-713F17CDF342}" type="datetimeFigureOut">
              <a:rPr lang="hu-HU" smtClean="0"/>
              <a:t>2020.03.10.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E23C-C8CE-45A9-B74E-65715243E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10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5E80-45B6-4AC3-833C-713F17CDF342}" type="datetimeFigureOut">
              <a:rPr lang="hu-HU" smtClean="0"/>
              <a:t>2020.03.10.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E23C-C8CE-45A9-B74E-65715243E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078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D5E80-45B6-4AC3-833C-713F17CDF342}" type="datetimeFigureOut">
              <a:rPr lang="hu-HU" smtClean="0"/>
              <a:t>2020.03.10.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FE23C-C8CE-45A9-B74E-65715243E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45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.wmf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esolver.pim.hu/auth/PIM53067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35853" y="2087036"/>
            <a:ext cx="9043331" cy="2854080"/>
          </a:xfrm>
        </p:spPr>
        <p:txBody>
          <a:bodyPr>
            <a:normAutofit/>
          </a:bodyPr>
          <a:lstStyle/>
          <a:p>
            <a:r>
              <a:rPr lang="hu-HU" altLang="hu-HU" sz="3200" dirty="0" smtClean="0">
                <a:latin typeface="Arial Unicode MS" panose="020B0604020202020204" pitchFamily="34" charset="-128"/>
              </a:rPr>
              <a:t/>
            </a:r>
            <a:br>
              <a:rPr lang="hu-HU" altLang="hu-HU" sz="3200" dirty="0" smtClean="0">
                <a:latin typeface="Arial Unicode MS" panose="020B0604020202020204" pitchFamily="34" charset="-128"/>
              </a:rPr>
            </a:br>
            <a:r>
              <a:rPr lang="hu-HU" altLang="hu-HU" sz="3200" b="1" dirty="0" smtClean="0"/>
              <a:t>Jelentéssel </a:t>
            </a:r>
            <a:r>
              <a:rPr lang="hu-HU" altLang="hu-HU" sz="3200" b="1" dirty="0"/>
              <a:t>bíró </a:t>
            </a:r>
            <a:r>
              <a:rPr lang="hu-HU" altLang="hu-HU" sz="3200" b="1" dirty="0"/>
              <a:t>gyűjtemény -</a:t>
            </a:r>
            <a:r>
              <a:rPr lang="hu-HU" altLang="hu-HU" sz="3200" b="1" dirty="0" smtClean="0"/>
              <a:t/>
            </a:r>
            <a:br>
              <a:rPr lang="hu-HU" altLang="hu-HU" sz="3200" b="1" dirty="0" smtClean="0"/>
            </a:br>
            <a:r>
              <a:rPr lang="hu-HU" altLang="hu-HU" sz="3200" b="1" dirty="0" smtClean="0"/>
              <a:t>a </a:t>
            </a:r>
            <a:r>
              <a:rPr lang="hu-HU" altLang="hu-HU" sz="3200" b="1" dirty="0"/>
              <a:t>PIM gyűjteményei a szemantikus térben</a:t>
            </a:r>
            <a:r>
              <a:rPr lang="hu-HU" altLang="hu-HU" sz="2400" b="1" dirty="0"/>
              <a:t> </a:t>
            </a:r>
            <a:r>
              <a:rPr lang="hu-HU" altLang="hu-HU" sz="3200" b="1" dirty="0"/>
              <a:t/>
            </a:r>
            <a:br>
              <a:rPr lang="hu-HU" altLang="hu-HU" sz="3200" b="1" dirty="0"/>
            </a:br>
            <a:endParaRPr lang="hu-HU" sz="32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507995" y="2854578"/>
            <a:ext cx="5299045" cy="852516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Bánki </a:t>
            </a:r>
            <a:r>
              <a:rPr lang="hu-HU" dirty="0" smtClean="0"/>
              <a:t>Zsolt István</a:t>
            </a:r>
          </a:p>
          <a:p>
            <a:r>
              <a:rPr lang="hu-HU" dirty="0"/>
              <a:t>	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72" y="1030288"/>
            <a:ext cx="3179427" cy="120769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496499" y="5242178"/>
            <a:ext cx="308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Központi Statisztikai Hivatal </a:t>
            </a:r>
            <a:r>
              <a:rPr lang="hu-HU" dirty="0" smtClean="0"/>
              <a:t>Könyvtár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36" y="4969577"/>
            <a:ext cx="3531929" cy="123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55" y="5731497"/>
            <a:ext cx="3179427" cy="1207690"/>
          </a:xfrm>
          <a:prstGeom prst="rect">
            <a:avLst/>
          </a:prstGeom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1594356" y="1972233"/>
            <a:ext cx="8885844" cy="341411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u-HU" dirty="0" err="1" smtClean="0"/>
              <a:t>Search</a:t>
            </a:r>
            <a:r>
              <a:rPr lang="hu-HU" dirty="0" smtClean="0"/>
              <a:t> </a:t>
            </a:r>
            <a:r>
              <a:rPr lang="hu-HU" dirty="0" err="1" smtClean="0"/>
              <a:t>Console</a:t>
            </a:r>
            <a:endParaRPr lang="hu-HU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u-HU" dirty="0" smtClean="0"/>
              <a:t>Google </a:t>
            </a:r>
            <a:r>
              <a:rPr lang="hu-HU" dirty="0" err="1" smtClean="0"/>
              <a:t>Analytics</a:t>
            </a:r>
            <a:r>
              <a:rPr lang="hu-HU" dirty="0" smtClean="0"/>
              <a:t> – felhasználói tevékenység monitorozása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u-HU" dirty="0" smtClean="0"/>
              <a:t>HTML javítás- szintaktikai optimalizálás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u-HU" dirty="0" err="1" smtClean="0"/>
              <a:t>Knowledge</a:t>
            </a:r>
            <a:r>
              <a:rPr lang="hu-HU" dirty="0" smtClean="0"/>
              <a:t> </a:t>
            </a:r>
            <a:r>
              <a:rPr lang="hu-HU" dirty="0" err="1" smtClean="0"/>
              <a:t>Graph</a:t>
            </a:r>
            <a:r>
              <a:rPr lang="hu-HU" dirty="0" smtClean="0"/>
              <a:t> (KG)  és </a:t>
            </a:r>
            <a:r>
              <a:rPr lang="hu-HU" dirty="0" err="1" smtClean="0"/>
              <a:t>Knowledge</a:t>
            </a:r>
            <a:r>
              <a:rPr lang="hu-HU" dirty="0" smtClean="0"/>
              <a:t> </a:t>
            </a:r>
            <a:r>
              <a:rPr lang="hu-HU" dirty="0" err="1" smtClean="0"/>
              <a:t>Vault</a:t>
            </a:r>
            <a:r>
              <a:rPr lang="hu-HU" dirty="0" smtClean="0"/>
              <a:t> (KV) - szemantikus optimalizálás </a:t>
            </a:r>
          </a:p>
          <a:p>
            <a:r>
              <a:rPr lang="hu-HU" dirty="0" smtClean="0"/>
              <a:t>Tudásbázisok: </a:t>
            </a:r>
            <a:r>
              <a:rPr lang="hu-HU" dirty="0" err="1" smtClean="0"/>
              <a:t>Wikipédia</a:t>
            </a:r>
            <a:r>
              <a:rPr lang="hu-HU" dirty="0" smtClean="0"/>
              <a:t>, </a:t>
            </a:r>
            <a:r>
              <a:rPr lang="hu-HU" dirty="0" err="1" smtClean="0"/>
              <a:t>Wikidata</a:t>
            </a:r>
            <a:endParaRPr lang="en-US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hu-HU" sz="2400" dirty="0" smtClean="0"/>
          </a:p>
          <a:p>
            <a:endParaRPr lang="en-US" sz="2400" dirty="0" smtClean="0"/>
          </a:p>
          <a:p>
            <a:endParaRPr lang="hu-HU" sz="24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1812022" y="612696"/>
            <a:ext cx="6291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Keresőoptimalizálás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1025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55" y="5731497"/>
            <a:ext cx="3179427" cy="1207690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58723" y="353929"/>
            <a:ext cx="12054980" cy="15561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Knowledge Graph and Knowledge Vault – </a:t>
            </a:r>
            <a:r>
              <a:rPr lang="hu-HU" sz="3600" b="1" dirty="0" smtClean="0"/>
              <a:t>Szemantikus </a:t>
            </a:r>
            <a:r>
              <a:rPr lang="hu-HU" sz="3600" b="1" dirty="0" err="1" smtClean="0"/>
              <a:t>optimalizáció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 err="1" smtClean="0"/>
              <a:t>Schema.org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en-US" sz="2000" dirty="0" err="1" smtClean="0"/>
              <a:t>RDFa</a:t>
            </a:r>
            <a:r>
              <a:rPr lang="en-US" sz="2000" dirty="0" smtClean="0"/>
              <a:t> </a:t>
            </a:r>
            <a:r>
              <a:rPr lang="hu-HU" sz="2000" dirty="0" smtClean="0"/>
              <a:t>elemek</a:t>
            </a:r>
            <a:r>
              <a:rPr lang="en-US" sz="2000" dirty="0" smtClean="0"/>
              <a:t> </a:t>
            </a:r>
            <a:r>
              <a:rPr lang="hu-HU" sz="2000" dirty="0" smtClean="0"/>
              <a:t>a HTML oldalban</a:t>
            </a:r>
            <a:endParaRPr lang="hu-HU" sz="2000" dirty="0"/>
          </a:p>
        </p:txBody>
      </p:sp>
      <p:pic>
        <p:nvPicPr>
          <p:cNvPr id="7" name="Picture 6" descr="https://lh5.googleusercontent.com/z_HOeixU3hHId5rWX2wHulB5uvic9MNBPzJTgR83TCZ6RErtpkZkTV0UNjgHonEvSF_60d9al3mAVw_J_74GO_Pbh13KOggoUKyP3Q_2RfrOe836iTOEs23JPagyebnAELTB3Oj7yuVgmcHiT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34" y="1182757"/>
            <a:ext cx="6556566" cy="528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55" y="1497472"/>
            <a:ext cx="4481302" cy="4481302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761391" y="2896464"/>
            <a:ext cx="3038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RDFa</a:t>
            </a:r>
            <a:r>
              <a:rPr lang="en-US" dirty="0"/>
              <a:t> </a:t>
            </a:r>
            <a:r>
              <a:rPr lang="hu-HU" dirty="0"/>
              <a:t>elemek</a:t>
            </a:r>
            <a:r>
              <a:rPr lang="en-US" dirty="0"/>
              <a:t> </a:t>
            </a:r>
            <a:r>
              <a:rPr lang="hu-HU" dirty="0"/>
              <a:t>a HTML oldalban</a:t>
            </a:r>
          </a:p>
        </p:txBody>
      </p:sp>
    </p:spTree>
    <p:extLst>
      <p:ext uri="{BB962C8B-B14F-4D97-AF65-F5344CB8AC3E}">
        <p14:creationId xmlns:p14="http://schemas.microsoft.com/office/powerpoint/2010/main" val="22525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55" y="5731497"/>
            <a:ext cx="3179427" cy="120769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440" y="729757"/>
            <a:ext cx="8843737" cy="437112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542" y="2319695"/>
            <a:ext cx="2296760" cy="93472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1684">
            <a:off x="7619828" y="1251710"/>
            <a:ext cx="4005413" cy="4005413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3" y="1155512"/>
            <a:ext cx="4496427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43" y="5102139"/>
            <a:ext cx="11821564" cy="47384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084" y="2564752"/>
            <a:ext cx="8829675" cy="14859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651518" y="3561109"/>
            <a:ext cx="237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P3973-es reláció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14" y="240915"/>
            <a:ext cx="1419225" cy="6096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774441" y="2021146"/>
            <a:ext cx="229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Palatino Linotype" panose="02040502050505030304" pitchFamily="18" charset="0"/>
              </a:rPr>
              <a:t>Wikidata-elemben</a:t>
            </a:r>
            <a:r>
              <a:rPr lang="hu-HU" dirty="0"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74441" y="4457904"/>
            <a:ext cx="263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Palatino Linotype" panose="02040502050505030304" pitchFamily="18" charset="0"/>
              </a:rPr>
              <a:t>Wikipédia-szócikkben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10" name="Ellipszis 9"/>
          <p:cNvSpPr/>
          <p:nvPr/>
        </p:nvSpPr>
        <p:spPr>
          <a:xfrm>
            <a:off x="4265935" y="5047008"/>
            <a:ext cx="1156996" cy="4738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802594" y="975715"/>
            <a:ext cx="10534261" cy="967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>
                <a:latin typeface="+mn-lt"/>
              </a:rPr>
              <a:t>Hivatkozás a </a:t>
            </a:r>
            <a:r>
              <a:rPr lang="hu-HU" sz="2400" dirty="0" err="1" smtClean="0">
                <a:latin typeface="+mn-lt"/>
              </a:rPr>
              <a:t>Wiki-univerzumból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a</a:t>
            </a:r>
            <a:r>
              <a:rPr lang="hu-HU" sz="2400" dirty="0" smtClean="0">
                <a:latin typeface="+mn-lt"/>
              </a:rPr>
              <a:t> névtérre</a:t>
            </a:r>
            <a:endParaRPr lang="hu-H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34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55" y="5731497"/>
            <a:ext cx="3179427" cy="1207690"/>
          </a:xfrm>
          <a:prstGeom prst="rect">
            <a:avLst/>
          </a:prstGeom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838200" y="129309"/>
            <a:ext cx="10515600" cy="4618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 err="1" smtClean="0"/>
              <a:t>Wikipédia</a:t>
            </a:r>
            <a:r>
              <a:rPr lang="hu-HU" sz="2800" b="1" dirty="0" smtClean="0"/>
              <a:t> </a:t>
            </a:r>
            <a:r>
              <a:rPr lang="hu-HU" sz="2800" b="1" dirty="0" smtClean="0"/>
              <a:t>és </a:t>
            </a:r>
            <a:r>
              <a:rPr lang="hu-HU" sz="2800" b="1" dirty="0" err="1" smtClean="0"/>
              <a:t>Wikidata</a:t>
            </a:r>
            <a:r>
              <a:rPr lang="hu-HU" sz="2800" b="1" dirty="0" smtClean="0"/>
              <a:t> (16.467 megfeleltetés)</a:t>
            </a:r>
            <a:endParaRPr lang="hu-HU" sz="2800" b="1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03" y="1005527"/>
            <a:ext cx="5716385" cy="551485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05528"/>
            <a:ext cx="5716385" cy="551485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71" y="4826457"/>
            <a:ext cx="1362075" cy="37147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71" y="5181247"/>
            <a:ext cx="1362075" cy="74505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1684">
            <a:off x="6093464" y="4350285"/>
            <a:ext cx="2600171" cy="2600171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18" y="4745495"/>
            <a:ext cx="1381125" cy="90487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1684">
            <a:off x="446355" y="4217799"/>
            <a:ext cx="2600171" cy="260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15975" y="3044571"/>
            <a:ext cx="9043331" cy="1154307"/>
          </a:xfrm>
        </p:spPr>
        <p:txBody>
          <a:bodyPr>
            <a:normAutofit/>
          </a:bodyPr>
          <a:lstStyle/>
          <a:p>
            <a:r>
              <a:rPr lang="hu-HU" altLang="hu-HU" sz="3200" dirty="0" smtClean="0">
                <a:latin typeface="Arial Unicode MS" panose="020B0604020202020204" pitchFamily="34" charset="-128"/>
              </a:rPr>
              <a:t>Köszönöm a figyelmet!</a:t>
            </a:r>
            <a:r>
              <a:rPr lang="hu-HU" altLang="hu-HU" sz="3200" dirty="0" smtClean="0">
                <a:latin typeface="Arial Unicode MS" panose="020B0604020202020204" pitchFamily="34" charset="-128"/>
              </a:rPr>
              <a:t/>
            </a:r>
            <a:br>
              <a:rPr lang="hu-HU" altLang="hu-HU" sz="3200" dirty="0" smtClean="0">
                <a:latin typeface="Arial Unicode MS" panose="020B0604020202020204" pitchFamily="34" charset="-128"/>
              </a:rPr>
            </a:br>
            <a:endParaRPr lang="hu-HU" sz="32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72" y="1030288"/>
            <a:ext cx="3179427" cy="120769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496499" y="5242178"/>
            <a:ext cx="308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Központi Statisztikai Hivatal </a:t>
            </a:r>
            <a:r>
              <a:rPr lang="hu-HU" dirty="0" smtClean="0"/>
              <a:t>Könyvtár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36" y="4969577"/>
            <a:ext cx="3531929" cy="123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altLang="hu-HU" dirty="0"/>
              <a:t>Besorolási kapcsolatok (díjak – személynevek, tárgyszavak - </a:t>
            </a:r>
            <a:r>
              <a:rPr lang="hu-HU" altLang="hu-HU" dirty="0" err="1" smtClean="0"/>
              <a:t>Getty</a:t>
            </a:r>
            <a:r>
              <a:rPr lang="hu-HU" altLang="hu-HU" dirty="0" smtClean="0"/>
              <a:t>)</a:t>
            </a:r>
          </a:p>
          <a:p>
            <a:r>
              <a:rPr lang="hu-HU" altLang="hu-HU" dirty="0" smtClean="0"/>
              <a:t>Állandó </a:t>
            </a:r>
            <a:r>
              <a:rPr lang="hu-HU" altLang="hu-HU" dirty="0"/>
              <a:t>azonosítók DIA, </a:t>
            </a:r>
            <a:r>
              <a:rPr lang="hu-HU" altLang="hu-HU" dirty="0" err="1"/>
              <a:t>DigiPhil</a:t>
            </a:r>
            <a:r>
              <a:rPr lang="hu-HU" altLang="hu-HU" dirty="0"/>
              <a:t> – PID, URI, </a:t>
            </a:r>
            <a:r>
              <a:rPr lang="hu-HU" altLang="hu-HU" dirty="0" smtClean="0"/>
              <a:t>DOI</a:t>
            </a:r>
          </a:p>
          <a:p>
            <a:r>
              <a:rPr lang="hu-HU" altLang="hu-HU" dirty="0" smtClean="0"/>
              <a:t>Vektoros </a:t>
            </a:r>
            <a:r>
              <a:rPr lang="hu-HU" altLang="hu-HU" dirty="0" err="1" smtClean="0"/>
              <a:t>adatvizualizáció</a:t>
            </a:r>
            <a:endParaRPr lang="hu-HU" altLang="hu-HU" dirty="0" smtClean="0"/>
          </a:p>
          <a:p>
            <a:r>
              <a:rPr lang="hu-HU" altLang="hu-HU" dirty="0" smtClean="0"/>
              <a:t>DIA kapcsolat</a:t>
            </a:r>
          </a:p>
          <a:p>
            <a:r>
              <a:rPr lang="hu-HU" altLang="hu-HU" dirty="0" err="1" smtClean="0"/>
              <a:t>DedikHáló</a:t>
            </a:r>
            <a:endParaRPr lang="hu-HU" altLang="hu-HU" dirty="0" smtClean="0"/>
          </a:p>
          <a:p>
            <a:r>
              <a:rPr lang="hu-HU" altLang="hu-HU" dirty="0" err="1" smtClean="0"/>
              <a:t>Kétrétegú</a:t>
            </a:r>
            <a:r>
              <a:rPr lang="hu-HU" altLang="hu-HU" dirty="0" smtClean="0"/>
              <a:t> PDF</a:t>
            </a:r>
          </a:p>
          <a:p>
            <a:r>
              <a:rPr lang="hu-HU" altLang="hu-HU" dirty="0"/>
              <a:t>Külső névterek (tárgyszavak – </a:t>
            </a:r>
            <a:r>
              <a:rPr lang="hu-HU" altLang="hu-HU" dirty="0" err="1"/>
              <a:t>Getty</a:t>
            </a:r>
            <a:r>
              <a:rPr lang="hu-HU" altLang="hu-HU" dirty="0"/>
              <a:t>, Nemzeti Névtér URI megosztás)</a:t>
            </a:r>
          </a:p>
          <a:p>
            <a:r>
              <a:rPr lang="hu-HU" altLang="hu-HU" dirty="0" smtClean="0"/>
              <a:t>SEO</a:t>
            </a:r>
          </a:p>
          <a:p>
            <a:r>
              <a:rPr lang="hu-HU" altLang="hu-HU" dirty="0" err="1" smtClean="0"/>
              <a:t>Wikipédia</a:t>
            </a:r>
            <a:endParaRPr lang="hu-HU" altLang="hu-HU" dirty="0" smtClean="0"/>
          </a:p>
          <a:p>
            <a:r>
              <a:rPr lang="hu-HU" altLang="hu-HU" dirty="0" err="1" smtClean="0"/>
              <a:t>Wikidata</a:t>
            </a:r>
            <a:r>
              <a:rPr lang="hu-HU" altLang="hu-HU" dirty="0"/>
              <a:t/>
            </a:r>
            <a:br>
              <a:rPr lang="hu-HU" altLang="hu-HU" dirty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55" y="5731497"/>
            <a:ext cx="3179427" cy="120769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838200" y="316863"/>
            <a:ext cx="105782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3600" b="1" dirty="0"/>
              <a:t>Miről lesz szó</a:t>
            </a:r>
            <a:r>
              <a:rPr lang="hu-HU" altLang="hu-HU" sz="3600" b="1" dirty="0" smtClean="0"/>
              <a:t>?</a:t>
            </a:r>
            <a:br>
              <a:rPr lang="hu-HU" altLang="hu-HU" sz="3600" b="1" dirty="0" smtClean="0"/>
            </a:br>
            <a:r>
              <a:rPr lang="hu-HU" altLang="hu-HU" sz="2800" dirty="0" smtClean="0"/>
              <a:t>Szemantikus fejlesztések </a:t>
            </a:r>
            <a:r>
              <a:rPr lang="hu-HU" altLang="hu-HU" sz="2800" dirty="0"/>
              <a:t>a PIM könyvtárában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789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17739" y="2854578"/>
            <a:ext cx="5299045" cy="852516"/>
          </a:xfrm>
        </p:spPr>
        <p:txBody>
          <a:bodyPr>
            <a:normAutofit/>
          </a:bodyPr>
          <a:lstStyle/>
          <a:p>
            <a:r>
              <a:rPr lang="hu-HU" dirty="0"/>
              <a:t>	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55" y="5731497"/>
            <a:ext cx="3179427" cy="1207690"/>
          </a:xfrm>
          <a:prstGeom prst="rect">
            <a:avLst/>
          </a:prstGeom>
        </p:spPr>
      </p:pic>
      <p:sp>
        <p:nvSpPr>
          <p:cNvPr id="7" name="Tartalom helye 2"/>
          <p:cNvSpPr txBox="1">
            <a:spLocks/>
          </p:cNvSpPr>
          <p:nvPr/>
        </p:nvSpPr>
        <p:spPr>
          <a:xfrm>
            <a:off x="536895" y="1454414"/>
            <a:ext cx="11023134" cy="4629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u-HU" altLang="hu-HU" dirty="0" smtClean="0"/>
              <a:t>“A szemantikus web nem egy önálló web, hanem a jelenleginek a kiterjesztése, ahol az információnak jól definiált jelentést adunk, amely elősegíti a számítógépek és az emberek közti együttműködést. Az első lépéseket már megtettük abban az irányban, hogy a jelenlegi web struktúrájába beleszőjük a szemantikus webet. A közeli jövőben ezek a fejlesztések jelentős új funkciókat kaphatnak, ahogy a gépek egyre alkalmasabbak lesznek azon adatok feldolgozására és “megértésére”, amelyeknek ma csupán a megjelenítésére képesek.” </a:t>
            </a:r>
            <a:r>
              <a:rPr lang="da-DK" dirty="0" smtClean="0"/>
              <a:t> (Tim Berners-Lee et al. 2001.) </a:t>
            </a:r>
            <a:endParaRPr lang="hu-HU" dirty="0" smtClean="0"/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u-HU" altLang="hu-HU" dirty="0" smtClean="0"/>
              <a:t>Intelligens web, szemantikus világháló</a:t>
            </a: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u-HU" altLang="hu-HU" dirty="0" smtClean="0"/>
              <a:t>A számítástudomány új kutatási fejlesztési iránya, amelynek a célja, hogy kényelmesebbé tegye a világhálón lévő tartalmak visszakeresését.</a:t>
            </a: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u-HU" altLang="hu-HU" dirty="0" smtClean="0"/>
              <a:t>A jelentést kell kódolni, úgy, hogy a számítógép is tudja, hogy mire gondolunk.</a:t>
            </a:r>
          </a:p>
          <a:p>
            <a:endParaRPr lang="hu-HU" altLang="hu-HU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hu-HU" dirty="0" smtClean="0"/>
          </a:p>
          <a:p>
            <a:endParaRPr lang="en-US" dirty="0" smtClean="0"/>
          </a:p>
          <a:p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3741490" y="487929"/>
            <a:ext cx="4000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/>
              <a:t>A szemantikus web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0181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55" y="5731497"/>
            <a:ext cx="3179427" cy="120769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8" y="612695"/>
            <a:ext cx="9304555" cy="511880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8542931" y="1732776"/>
            <a:ext cx="36048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Előkészülés a szemantikus adatszolgáltatásra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000" dirty="0"/>
              <a:t>Az RDF (</a:t>
            </a:r>
            <a:r>
              <a:rPr lang="hu-HU" sz="2000" dirty="0" err="1"/>
              <a:t>Resource</a:t>
            </a:r>
            <a:r>
              <a:rPr lang="hu-HU" sz="2000" dirty="0"/>
              <a:t> </a:t>
            </a:r>
            <a:r>
              <a:rPr lang="hu-HU" sz="2000" dirty="0" err="1"/>
              <a:t>Description</a:t>
            </a:r>
            <a:r>
              <a:rPr lang="hu-HU" sz="2000" dirty="0"/>
              <a:t> Framework) egy keretrendszer a weben történő információábrázolás céljára.</a:t>
            </a:r>
            <a:endParaRPr lang="hu-HU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000" dirty="0" err="1"/>
              <a:t>RDF-adatszerkezet</a:t>
            </a:r>
            <a:r>
              <a:rPr lang="hu-HU" sz="2000" dirty="0"/>
              <a:t> (állítások)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000" dirty="0" err="1" smtClean="0"/>
              <a:t>Állanadó</a:t>
            </a:r>
            <a:r>
              <a:rPr lang="hu-HU" sz="2000" dirty="0" smtClean="0"/>
              <a:t>  azonosítók, </a:t>
            </a:r>
            <a:r>
              <a:rPr lang="hu-HU" sz="2000" dirty="0" err="1" smtClean="0"/>
              <a:t>URI-k</a:t>
            </a:r>
            <a:r>
              <a:rPr lang="hu-HU" sz="2000" dirty="0" smtClean="0"/>
              <a:t>, </a:t>
            </a:r>
            <a:r>
              <a:rPr lang="hu-HU" sz="2000" dirty="0" err="1" smtClean="0"/>
              <a:t>PID-ek</a:t>
            </a:r>
            <a:r>
              <a:rPr lang="hu-HU" sz="2000" dirty="0" smtClean="0"/>
              <a:t>, DOI</a:t>
            </a: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Külső hivatkozások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/>
              <a:t>Gráfalapú</a:t>
            </a:r>
            <a:r>
              <a:rPr lang="hu-HU" sz="2000" dirty="0"/>
              <a:t> megjelenítés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9285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3237" y="304263"/>
            <a:ext cx="9043331" cy="5256494"/>
          </a:xfrm>
        </p:spPr>
        <p:txBody>
          <a:bodyPr anchor="t">
            <a:normAutofit/>
          </a:bodyPr>
          <a:lstStyle/>
          <a:p>
            <a:pPr algn="l"/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800" b="1" dirty="0" smtClean="0"/>
              <a:t>Petőfi Irodalmi Múzeum </a:t>
            </a:r>
            <a:r>
              <a:rPr lang="hu-HU" sz="2800" b="1" dirty="0" smtClean="0"/>
              <a:t>névtér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altLang="hu-HU" sz="1800" dirty="0"/>
              <a:t/>
            </a:r>
            <a:br>
              <a:rPr lang="hu-HU" altLang="hu-HU" sz="1800" dirty="0"/>
            </a:br>
            <a:r>
              <a:rPr lang="hu-HU" altLang="hu-HU" sz="1800" dirty="0" smtClean="0"/>
              <a:t/>
            </a:r>
            <a:br>
              <a:rPr lang="hu-HU" altLang="hu-HU" sz="1800" dirty="0" smtClean="0"/>
            </a:br>
            <a:r>
              <a:rPr lang="hu-HU" altLang="hu-HU" sz="1800" dirty="0"/>
              <a:t/>
            </a:r>
            <a:br>
              <a:rPr lang="hu-HU" altLang="hu-HU" sz="1800" dirty="0"/>
            </a:br>
            <a:endParaRPr 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55" y="5731497"/>
            <a:ext cx="3179427" cy="120769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7" y="1232452"/>
            <a:ext cx="6618795" cy="509295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886200" y="1610139"/>
            <a:ext cx="9342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Budapest</a:t>
            </a:r>
            <a:endParaRPr lang="hu-HU" sz="1400" b="1" dirty="0"/>
          </a:p>
        </p:txBody>
      </p:sp>
      <p:sp>
        <p:nvSpPr>
          <p:cNvPr id="7" name="Téglalap 6"/>
          <p:cNvSpPr/>
          <p:nvPr/>
        </p:nvSpPr>
        <p:spPr>
          <a:xfrm>
            <a:off x="7829982" y="3559903"/>
            <a:ext cx="4030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b="1" dirty="0">
                <a:hlinkClick r:id="rId5"/>
              </a:rPr>
              <a:t>https://resolver.pim.hu/auth/PIM53067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88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55" y="5731497"/>
            <a:ext cx="3179427" cy="120769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97" y="914778"/>
            <a:ext cx="9427510" cy="510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55" y="5731497"/>
            <a:ext cx="3179427" cy="1207690"/>
          </a:xfrm>
          <a:prstGeom prst="rect">
            <a:avLst/>
          </a:prstGeom>
        </p:spPr>
      </p:pic>
      <p:pic>
        <p:nvPicPr>
          <p:cNvPr id="2050" name="Picture 2" descr="https://lh6.googleusercontent.com/wMGTfVaCG_T0kP1kG6XpngJ0mgY8OHPuHaO8L_6TBVfhQ7CQ9-jejczQ2p0Eh3pv6U3nZ9-inG7uhjq80_tivJh3KdzuvlOWHfvWs3rVxUPIFG6u9yFILzc40nvz_ycixYgQUW5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49" y="899836"/>
            <a:ext cx="57340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5.googleusercontent.com/HWfchZjSZmoiEY46JJghHSSUrK3YuAqFRfb6z0mfg0ycRiK5xO-oLPbdxQuAog3VU5K_VywZahknagdm4vSzNG-VFjP2FkW4FaVy7Y_nbegsoTW5PaTGNJqKP2VxX-d302ACmVM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671" y="2509562"/>
            <a:ext cx="57340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5.googleusercontent.com/6PpHiU1gME3uGiXNpGvJwGHv9xaD4hSPpR7OvIKQEycxRAD2rXDqlNDszZ3OuQUmoDJ2oZENPudnavZQXxCwe0vR3qqdFkiql8E6a8n19wiQNeiOG3lhFglHlgUFgXDTPJ1h-q1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350958"/>
            <a:ext cx="57340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6.googleusercontent.com/kPHrEvwwL2IFIMlwcrM4ohsHlWd81VBgeCNYNkMjGbH32KQELD-AUNOmID7l-WpTG46DBM5Pcs2ihdTGCnyVyDHM2EMBW7WiW7DpqAxE8Kp75pURVsqHinhAMRcJwAgcRxqcqrb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6" y="3668240"/>
            <a:ext cx="57340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55" y="5731497"/>
            <a:ext cx="3179427" cy="120769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99" y="2189150"/>
            <a:ext cx="10487550" cy="292834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815269" y="917061"/>
            <a:ext cx="10847996" cy="967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>
                <a:latin typeface="+mn-lt"/>
              </a:rPr>
              <a:t>Kapcsolat a GETTY tezaurusz kifejezéseivel</a:t>
            </a:r>
            <a:endParaRPr lang="hu-H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52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15">
            <a:off x="1047072" y="2664584"/>
            <a:ext cx="10659666" cy="191428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55" y="5731497"/>
            <a:ext cx="3179427" cy="120769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52" y="911847"/>
            <a:ext cx="113061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242</Words>
  <Application>Microsoft Office PowerPoint</Application>
  <PresentationFormat>Szélesvásznú</PresentationFormat>
  <Paragraphs>49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2" baseType="lpstr">
      <vt:lpstr>Arial Unicode MS</vt:lpstr>
      <vt:lpstr>Arial</vt:lpstr>
      <vt:lpstr>Calibri</vt:lpstr>
      <vt:lpstr>Calibri Light</vt:lpstr>
      <vt:lpstr>Courier New</vt:lpstr>
      <vt:lpstr>Palatino Linotype</vt:lpstr>
      <vt:lpstr>Office-téma</vt:lpstr>
      <vt:lpstr> Jelentéssel bíró gyűjtemény - a PIM gyűjteményei a szemantikus térben  </vt:lpstr>
      <vt:lpstr>PowerPoint bemutató</vt:lpstr>
      <vt:lpstr>PowerPoint bemutató</vt:lpstr>
      <vt:lpstr>PowerPoint bemutató</vt:lpstr>
      <vt:lpstr> Petőfi Irodalmi Múzeum névtér  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 </vt:lpstr>
    </vt:vector>
  </TitlesOfParts>
  <Company>Petőfi Irodalmi Múzeum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Entitások azonosságának vizsgálata gépi algoritmussal - újabb lépés a Nemzeti Személynévtér felé</dc:title>
  <dc:creator>Banki Zsolt István</dc:creator>
  <cp:lastModifiedBy>Banki Zsolt István</cp:lastModifiedBy>
  <cp:revision>84</cp:revision>
  <cp:lastPrinted>2020-03-10T07:20:40Z</cp:lastPrinted>
  <dcterms:created xsi:type="dcterms:W3CDTF">2016-03-25T10:42:25Z</dcterms:created>
  <dcterms:modified xsi:type="dcterms:W3CDTF">2020-03-10T07:45:18Z</dcterms:modified>
</cp:coreProperties>
</file>